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sldIdLst>
    <p:sldId id="256" r:id="rId2"/>
    <p:sldId id="283" r:id="rId3"/>
    <p:sldId id="284" r:id="rId4"/>
    <p:sldId id="285" r:id="rId5"/>
    <p:sldId id="259" r:id="rId6"/>
    <p:sldId id="263" r:id="rId7"/>
    <p:sldId id="274" r:id="rId8"/>
    <p:sldId id="266" r:id="rId9"/>
    <p:sldId id="26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97" autoAdjust="0"/>
    <p:restoredTop sz="94645" autoAdjust="0"/>
  </p:normalViewPr>
  <p:slideViewPr>
    <p:cSldViewPr>
      <p:cViewPr varScale="1">
        <p:scale>
          <a:sx n="65" d="100"/>
          <a:sy n="65" d="100"/>
        </p:scale>
        <p:origin x="-147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2D98AC6-163E-42AB-9CC8-38818F4B7DCB}" type="datetimeFigureOut">
              <a:rPr lang="ru-RU" smtClean="0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126328C-936A-4294-943F-0FBA3C32BB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90B370F-F21E-4F1F-B218-3ED743A85AE3}" type="datetimeFigureOut">
              <a:rPr lang="ru-RU" smtClean="0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B209295-8535-4089-BFBD-B64CB91142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C9C198-8D4B-4C02-B258-F05DC47D774E}" type="datetimeFigureOut">
              <a:rPr lang="ru-RU" smtClean="0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41E4E73-18F6-4238-897E-B440E2565D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8D0CE-8C8C-42A9-AF12-E5FE7EC8AE0D}" type="datetimeFigureOut">
              <a:rPr lang="ru-RU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63C52-0F01-4D00-B660-4C15BD647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604F73-1798-4BAD-94F6-76B6173CA525}" type="datetimeFigureOut">
              <a:rPr lang="ru-RU" smtClean="0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78AEED-4582-4B37-80E7-ED9623EAEF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E5BB34-D8C1-4E64-84F0-0B4111C33360}" type="datetimeFigureOut">
              <a:rPr lang="ru-RU" smtClean="0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67ABC08-5621-4789-99A4-7B939049E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69253F-BB4A-4794-AC84-ECEAD5A22B03}" type="datetimeFigureOut">
              <a:rPr lang="ru-RU" smtClean="0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37DF6A-D082-4283-A7E5-0E2CB8CE7E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2B1005E-B5E3-463F-BF67-75E96AF676F0}" type="datetimeFigureOut">
              <a:rPr lang="ru-RU" smtClean="0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A4404A-B67B-4EA6-BE94-379F3E4991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C0EAD81-CA43-4108-A2FF-89FA8008AA98}" type="datetimeFigureOut">
              <a:rPr lang="ru-RU" smtClean="0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E281C45-1834-41A5-AF4F-ABCAE7D517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8381D9-DD2A-49E5-A9C4-D636E3DB08E5}" type="datetimeFigureOut">
              <a:rPr lang="ru-RU" smtClean="0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5754A47-11F2-4144-8E67-CC526AE236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5BA6E7DD-97AD-4A2C-B4AF-4119D5154B90}" type="datetimeFigureOut">
              <a:rPr lang="ru-RU" smtClean="0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8B8097-DF29-473E-85F5-A2FE4C6949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755B1FD-FE80-475A-AFAE-949B0A0A4F91}" type="datetimeFigureOut">
              <a:rPr lang="ru-RU" smtClean="0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FC73B98-7F22-4170-9329-A07CC7D3E3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02780C7-4918-4549-A354-69208CFEA0E9}" type="datetimeFigureOut">
              <a:rPr lang="ru-RU" smtClean="0"/>
              <a:pPr>
                <a:defRPr/>
              </a:pPr>
              <a:t>10.03.2018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F2DB754-6D1E-48F6-8802-D558F7C70F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smtClean="0"/>
              <a:t>Построение графика квадратичной функции сдвигом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3" descr="D:\Документы слушателей\Александрова\курсовая работа\set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33375"/>
            <a:ext cx="777875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4067175" y="477838"/>
          <a:ext cx="2376488" cy="515937"/>
        </p:xfrm>
        <a:graphic>
          <a:graphicData uri="http://schemas.openxmlformats.org/presentationml/2006/ole">
            <p:oleObj spid="_x0000_s54335" name="Формула" r:id="rId4" imgW="1054100" imgH="228600" progId="Equation.3">
              <p:embed/>
            </p:oleObj>
          </a:graphicData>
        </a:graphic>
      </p:graphicFrame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5076825" y="1268413"/>
            <a:ext cx="0" cy="5113337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1331913" y="3573463"/>
            <a:ext cx="712787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85" name="Freeform 13"/>
          <p:cNvSpPr>
            <a:spLocks/>
          </p:cNvSpPr>
          <p:nvPr/>
        </p:nvSpPr>
        <p:spPr bwMode="auto">
          <a:xfrm>
            <a:off x="4211638" y="3573463"/>
            <a:ext cx="1728787" cy="1584325"/>
          </a:xfrm>
          <a:custGeom>
            <a:avLst/>
            <a:gdLst>
              <a:gd name="T0" fmla="*/ 0 w 1089"/>
              <a:gd name="T1" fmla="*/ 1584325 h 998"/>
              <a:gd name="T2" fmla="*/ 431800 w 1089"/>
              <a:gd name="T3" fmla="*/ 431800 h 998"/>
              <a:gd name="T4" fmla="*/ 865187 w 1089"/>
              <a:gd name="T5" fmla="*/ 0 h 998"/>
              <a:gd name="T6" fmla="*/ 1296987 w 1089"/>
              <a:gd name="T7" fmla="*/ 431800 h 998"/>
              <a:gd name="T8" fmla="*/ 1728787 w 1089"/>
              <a:gd name="T9" fmla="*/ 1584325 h 9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9"/>
              <a:gd name="T16" fmla="*/ 0 h 998"/>
              <a:gd name="T17" fmla="*/ 1089 w 1089"/>
              <a:gd name="T18" fmla="*/ 998 h 9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9" h="998">
                <a:moveTo>
                  <a:pt x="0" y="998"/>
                </a:moveTo>
                <a:cubicBezTo>
                  <a:pt x="90" y="718"/>
                  <a:pt x="181" y="438"/>
                  <a:pt x="272" y="272"/>
                </a:cubicBezTo>
                <a:cubicBezTo>
                  <a:pt x="363" y="106"/>
                  <a:pt x="454" y="0"/>
                  <a:pt x="545" y="0"/>
                </a:cubicBezTo>
                <a:cubicBezTo>
                  <a:pt x="636" y="0"/>
                  <a:pt x="726" y="106"/>
                  <a:pt x="817" y="272"/>
                </a:cubicBezTo>
                <a:cubicBezTo>
                  <a:pt x="908" y="438"/>
                  <a:pt x="1044" y="877"/>
                  <a:pt x="1089" y="998"/>
                </a:cubicBez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86" name="Freeform 14"/>
          <p:cNvSpPr>
            <a:spLocks/>
          </p:cNvSpPr>
          <p:nvPr/>
        </p:nvSpPr>
        <p:spPr bwMode="auto">
          <a:xfrm>
            <a:off x="3995738" y="5157788"/>
            <a:ext cx="215900" cy="935037"/>
          </a:xfrm>
          <a:custGeom>
            <a:avLst/>
            <a:gdLst>
              <a:gd name="T0" fmla="*/ 0 w 136"/>
              <a:gd name="T1" fmla="*/ 935037 h 589"/>
              <a:gd name="T2" fmla="*/ 215900 w 136"/>
              <a:gd name="T3" fmla="*/ 0 h 589"/>
              <a:gd name="T4" fmla="*/ 0 60000 65536"/>
              <a:gd name="T5" fmla="*/ 0 60000 65536"/>
              <a:gd name="T6" fmla="*/ 0 w 136"/>
              <a:gd name="T7" fmla="*/ 0 h 589"/>
              <a:gd name="T8" fmla="*/ 136 w 136"/>
              <a:gd name="T9" fmla="*/ 589 h 5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" h="589">
                <a:moveTo>
                  <a:pt x="0" y="589"/>
                </a:moveTo>
                <a:cubicBezTo>
                  <a:pt x="56" y="343"/>
                  <a:pt x="113" y="98"/>
                  <a:pt x="136" y="0"/>
                </a:cubicBez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87" name="Freeform 15"/>
          <p:cNvSpPr>
            <a:spLocks/>
          </p:cNvSpPr>
          <p:nvPr/>
        </p:nvSpPr>
        <p:spPr bwMode="auto">
          <a:xfrm>
            <a:off x="5940425" y="5157788"/>
            <a:ext cx="215900" cy="863600"/>
          </a:xfrm>
          <a:custGeom>
            <a:avLst/>
            <a:gdLst>
              <a:gd name="T0" fmla="*/ 215900 w 136"/>
              <a:gd name="T1" fmla="*/ 863600 h 544"/>
              <a:gd name="T2" fmla="*/ 0 w 136"/>
              <a:gd name="T3" fmla="*/ 0 h 544"/>
              <a:gd name="T4" fmla="*/ 0 60000 65536"/>
              <a:gd name="T5" fmla="*/ 0 60000 65536"/>
              <a:gd name="T6" fmla="*/ 0 w 136"/>
              <a:gd name="T7" fmla="*/ 0 h 544"/>
              <a:gd name="T8" fmla="*/ 136 w 136"/>
              <a:gd name="T9" fmla="*/ 544 h 5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" h="544">
                <a:moveTo>
                  <a:pt x="136" y="544"/>
                </a:moveTo>
                <a:cubicBezTo>
                  <a:pt x="79" y="317"/>
                  <a:pt x="23" y="91"/>
                  <a:pt x="0" y="0"/>
                </a:cubicBez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54331" name="Group 59"/>
          <p:cNvGraphicFramePr>
            <a:graphicFrameLocks noGrp="1"/>
          </p:cNvGraphicFramePr>
          <p:nvPr/>
        </p:nvGraphicFramePr>
        <p:xfrm>
          <a:off x="468313" y="1052513"/>
          <a:ext cx="2376487" cy="1036320"/>
        </p:xfrm>
        <a:graphic>
          <a:graphicData uri="http://schemas.openxmlformats.org/drawingml/2006/table">
            <a:tbl>
              <a:tblPr/>
              <a:tblGrid>
                <a:gridCol w="404812"/>
                <a:gridCol w="403225"/>
                <a:gridCol w="487363"/>
                <a:gridCol w="504825"/>
                <a:gridCol w="576262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Y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-4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332" name="Object 60"/>
          <p:cNvGraphicFramePr>
            <a:graphicFrameLocks noChangeAspect="1"/>
          </p:cNvGraphicFramePr>
          <p:nvPr/>
        </p:nvGraphicFramePr>
        <p:xfrm>
          <a:off x="971550" y="476250"/>
          <a:ext cx="974725" cy="438150"/>
        </p:xfrm>
        <a:graphic>
          <a:graphicData uri="http://schemas.openxmlformats.org/presentationml/2006/ole">
            <p:oleObj spid="_x0000_s54336" name="Формула" r:id="rId5" imgW="508000" imgH="228600" progId="Equation.3">
              <p:embed/>
            </p:oleObj>
          </a:graphicData>
        </a:graphic>
      </p:graphicFrame>
      <p:sp>
        <p:nvSpPr>
          <p:cNvPr id="54360" name="Oval 88"/>
          <p:cNvSpPr>
            <a:spLocks noChangeArrowheads="1"/>
          </p:cNvSpPr>
          <p:nvPr/>
        </p:nvSpPr>
        <p:spPr bwMode="auto">
          <a:xfrm>
            <a:off x="5003800" y="3573463"/>
            <a:ext cx="71438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361" name="Oval 89"/>
          <p:cNvSpPr>
            <a:spLocks noChangeArrowheads="1"/>
          </p:cNvSpPr>
          <p:nvPr/>
        </p:nvSpPr>
        <p:spPr bwMode="auto">
          <a:xfrm>
            <a:off x="5435600" y="3933825"/>
            <a:ext cx="71438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362" name="Oval 90"/>
          <p:cNvSpPr>
            <a:spLocks noChangeArrowheads="1"/>
          </p:cNvSpPr>
          <p:nvPr/>
        </p:nvSpPr>
        <p:spPr bwMode="auto">
          <a:xfrm>
            <a:off x="4643438" y="3933825"/>
            <a:ext cx="71437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363" name="Oval 91"/>
          <p:cNvSpPr>
            <a:spLocks noChangeArrowheads="1"/>
          </p:cNvSpPr>
          <p:nvPr/>
        </p:nvSpPr>
        <p:spPr bwMode="auto">
          <a:xfrm>
            <a:off x="5867400" y="5157788"/>
            <a:ext cx="71438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364" name="Oval 92"/>
          <p:cNvSpPr>
            <a:spLocks noChangeArrowheads="1"/>
          </p:cNvSpPr>
          <p:nvPr/>
        </p:nvSpPr>
        <p:spPr bwMode="auto">
          <a:xfrm>
            <a:off x="4140200" y="5157788"/>
            <a:ext cx="71438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3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" grpId="0" animBg="1"/>
      <p:bldP spid="54283" grpId="0" animBg="1"/>
      <p:bldP spid="54285" grpId="0" animBg="1"/>
      <p:bldP spid="54286" grpId="0" animBg="1"/>
      <p:bldP spid="54287" grpId="0" animBg="1"/>
      <p:bldP spid="54360" grpId="0" animBg="1"/>
      <p:bldP spid="54361" grpId="0" animBg="1"/>
      <p:bldP spid="54362" grpId="0" animBg="1"/>
      <p:bldP spid="54363" grpId="0" animBg="1"/>
      <p:bldP spid="543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Примеры сдвигов.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b="0" dirty="0" smtClean="0">
                <a:solidFill>
                  <a:schemeClr val="tx1"/>
                </a:solidFill>
              </a:rPr>
              <a:t>Сдвиг графика на 2 единицы влево.</a:t>
            </a:r>
            <a:endParaRPr lang="ru-RU" b="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57200" y="1565270"/>
            <a:ext cx="4040188" cy="3700472"/>
          </a:xfrm>
        </p:spPr>
      </p:pic>
      <p:pic>
        <p:nvPicPr>
          <p:cNvPr id="8" name="Содержимое 7" descr="_3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45025" y="1564543"/>
            <a:ext cx="4041775" cy="3701926"/>
          </a:xfrm>
        </p:spPr>
      </p:pic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1285852" y="5429264"/>
          <a:ext cx="1574800" cy="723900"/>
        </p:xfrm>
        <a:graphic>
          <a:graphicData uri="http://schemas.openxmlformats.org/presentationml/2006/ole">
            <p:oleObj spid="_x0000_s57346" name="Формула" r:id="rId5" imgW="419100" imgH="228600" progId="Equation.3">
              <p:embed/>
            </p:oleObj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Квадратичная функция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Сдвиг графика на 2 единицы вправо.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57200" y="1565270"/>
            <a:ext cx="4040188" cy="3700472"/>
          </a:xfrm>
        </p:spPr>
      </p:pic>
      <p:pic>
        <p:nvPicPr>
          <p:cNvPr id="8" name="Содержимое 7" descr="2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45025" y="1564543"/>
            <a:ext cx="4041775" cy="3701926"/>
          </a:xfrm>
        </p:spPr>
      </p:pic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1357290" y="5429264"/>
          <a:ext cx="1574800" cy="723900"/>
        </p:xfrm>
        <a:graphic>
          <a:graphicData uri="http://schemas.openxmlformats.org/presentationml/2006/ole">
            <p:oleObj spid="_x0000_s58370" name="Формула" r:id="rId5" imgW="419100" imgH="228600" progId="Equation.3">
              <p:embed/>
            </p:oleObj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Квадратичная функция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Сдвиг графика на 2 единицы вверх.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57200" y="1565270"/>
            <a:ext cx="4040188" cy="3700472"/>
          </a:xfrm>
        </p:spPr>
      </p:pic>
      <p:pic>
        <p:nvPicPr>
          <p:cNvPr id="9" name="Содержимое 8" descr="4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45025" y="1564543"/>
            <a:ext cx="4041775" cy="3701926"/>
          </a:xfrm>
        </p:spPr>
      </p:pic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1428750" y="1500188"/>
          <a:ext cx="1574800" cy="723900"/>
        </p:xfrm>
        <a:graphic>
          <a:graphicData uri="http://schemas.openxmlformats.org/presentationml/2006/ole">
            <p:oleObj spid="_x0000_s59394" name="Формула" r:id="rId5" imgW="419100" imgH="228600" progId="Equation.3">
              <p:embed/>
            </p:oleObj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Квадратичная функция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Сдвиг графика на 2 единицы вниз.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57200" y="1565270"/>
            <a:ext cx="4040188" cy="3700472"/>
          </a:xfrm>
        </p:spPr>
      </p:pic>
      <p:pic>
        <p:nvPicPr>
          <p:cNvPr id="8" name="Содержимое 7" descr="вниз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45025" y="1564543"/>
            <a:ext cx="4041775" cy="3701926"/>
          </a:xfrm>
        </p:spPr>
      </p:pic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1428728" y="5429264"/>
          <a:ext cx="1574800" cy="723900"/>
        </p:xfrm>
        <a:graphic>
          <a:graphicData uri="http://schemas.openxmlformats.org/presentationml/2006/ole">
            <p:oleObj spid="_x0000_s60419" name="Формула" r:id="rId5" imgW="419100" imgH="228600" progId="Equation.3">
              <p:embed/>
            </p:oleObj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6556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Квадратичная функция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6314" y="5357826"/>
            <a:ext cx="3829048" cy="923940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Сдвиг оси </a:t>
            </a:r>
            <a:r>
              <a:rPr lang="en-US" sz="1800" dirty="0" smtClean="0">
                <a:solidFill>
                  <a:schemeClr val="tx1"/>
                </a:solidFill>
              </a:rPr>
              <a:t>OY </a:t>
            </a:r>
            <a:r>
              <a:rPr lang="ru-RU" sz="1800" dirty="0" smtClean="0">
                <a:solidFill>
                  <a:schemeClr val="tx1"/>
                </a:solidFill>
              </a:rPr>
              <a:t>вдоль оси  </a:t>
            </a:r>
            <a:r>
              <a:rPr lang="en-US" sz="1800" dirty="0" smtClean="0">
                <a:solidFill>
                  <a:schemeClr val="tx1"/>
                </a:solidFill>
              </a:rPr>
              <a:t>OX </a:t>
            </a:r>
            <a:r>
              <a:rPr lang="ru-RU" sz="1800" dirty="0" smtClean="0">
                <a:solidFill>
                  <a:schemeClr val="tx1"/>
                </a:solidFill>
              </a:rPr>
              <a:t>на 1 единицу влево. Сдвиг оси </a:t>
            </a:r>
            <a:r>
              <a:rPr lang="en-US" sz="1800" dirty="0" smtClean="0">
                <a:solidFill>
                  <a:schemeClr val="tx1"/>
                </a:solidFill>
              </a:rPr>
              <a:t>OX </a:t>
            </a:r>
            <a:r>
              <a:rPr lang="ru-RU" sz="1800" dirty="0" smtClean="0">
                <a:solidFill>
                  <a:schemeClr val="tx1"/>
                </a:solidFill>
              </a:rPr>
              <a:t>вдоль оси </a:t>
            </a:r>
            <a:r>
              <a:rPr lang="en-US" sz="1800" dirty="0" smtClean="0">
                <a:solidFill>
                  <a:schemeClr val="tx1"/>
                </a:solidFill>
              </a:rPr>
              <a:t>OY </a:t>
            </a:r>
            <a:r>
              <a:rPr lang="ru-RU" sz="1800" dirty="0" smtClean="0">
                <a:solidFill>
                  <a:schemeClr val="tx1"/>
                </a:solidFill>
              </a:rPr>
              <a:t>на 1 единицу вниз.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57200" y="1565270"/>
            <a:ext cx="4040188" cy="3700472"/>
          </a:xfrm>
        </p:spPr>
      </p:pic>
      <p:pic>
        <p:nvPicPr>
          <p:cNvPr id="8" name="Содержимое 7" descr="9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45025" y="1564543"/>
            <a:ext cx="4041775" cy="3701926"/>
          </a:xfrm>
        </p:spPr>
      </p:pic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1500166" y="5357826"/>
          <a:ext cx="1574800" cy="723900"/>
        </p:xfrm>
        <a:graphic>
          <a:graphicData uri="http://schemas.openxmlformats.org/presentationml/2006/ole">
            <p:oleObj spid="_x0000_s61442" name="Формула" r:id="rId5" imgW="419100" imgH="228600" progId="Equation.3">
              <p:embed/>
            </p:oleObj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Квадратичная функция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Сдвиг оси </a:t>
            </a:r>
            <a:r>
              <a:rPr lang="en-US" sz="1800" dirty="0" smtClean="0">
                <a:solidFill>
                  <a:schemeClr val="tx1"/>
                </a:solidFill>
              </a:rPr>
              <a:t>OY</a:t>
            </a:r>
            <a:r>
              <a:rPr lang="ru-RU" sz="1800" dirty="0" smtClean="0">
                <a:solidFill>
                  <a:schemeClr val="tx1"/>
                </a:solidFill>
              </a:rPr>
              <a:t> вдоль оси </a:t>
            </a:r>
            <a:r>
              <a:rPr lang="en-US" sz="1800" dirty="0" smtClean="0">
                <a:solidFill>
                  <a:schemeClr val="tx1"/>
                </a:solidFill>
              </a:rPr>
              <a:t>OX</a:t>
            </a:r>
            <a:r>
              <a:rPr lang="ru-RU" sz="1800" dirty="0" smtClean="0">
                <a:solidFill>
                  <a:schemeClr val="tx1"/>
                </a:solidFill>
              </a:rPr>
              <a:t> на 1 единицу вправо. Сдвиг оси </a:t>
            </a:r>
            <a:r>
              <a:rPr lang="en-US" sz="1800" dirty="0" smtClean="0">
                <a:solidFill>
                  <a:schemeClr val="tx1"/>
                </a:solidFill>
              </a:rPr>
              <a:t>OX</a:t>
            </a:r>
            <a:r>
              <a:rPr lang="ru-RU" sz="1800" dirty="0" smtClean="0">
                <a:solidFill>
                  <a:schemeClr val="tx1"/>
                </a:solidFill>
              </a:rPr>
              <a:t> вдоль оси </a:t>
            </a:r>
            <a:r>
              <a:rPr lang="en-US" sz="1800" dirty="0" smtClean="0">
                <a:solidFill>
                  <a:schemeClr val="tx1"/>
                </a:solidFill>
              </a:rPr>
              <a:t>OY </a:t>
            </a:r>
            <a:r>
              <a:rPr lang="ru-RU" sz="1800" dirty="0" smtClean="0">
                <a:solidFill>
                  <a:schemeClr val="tx1"/>
                </a:solidFill>
              </a:rPr>
              <a:t> на 1 единицу вверх.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57200" y="1565270"/>
            <a:ext cx="4040188" cy="3700472"/>
          </a:xfrm>
        </p:spPr>
      </p:pic>
      <p:pic>
        <p:nvPicPr>
          <p:cNvPr id="9" name="Содержимое 8" descr="7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45025" y="1564543"/>
            <a:ext cx="4041775" cy="3701926"/>
          </a:xfrm>
        </p:spPr>
      </p:pic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1571604" y="5429264"/>
          <a:ext cx="1574800" cy="723900"/>
        </p:xfrm>
        <a:graphic>
          <a:graphicData uri="http://schemas.openxmlformats.org/presentationml/2006/ole">
            <p:oleObj spid="_x0000_s62466" name="Формула" r:id="rId5" imgW="419100" imgH="228600" progId="Equation.3">
              <p:embed/>
            </p:oleObj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Функция содержащая знак модуля.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0298" y="1500174"/>
            <a:ext cx="3733800" cy="70962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y=|x|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___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428860" y="2214554"/>
            <a:ext cx="4040188" cy="3700472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9767" y="1428736"/>
            <a:ext cx="764446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</a:t>
            </a:r>
            <a:r>
              <a:rPr lang="ru-RU" sz="8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8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</a:t>
            </a:r>
            <a:r>
              <a:rPr lang="ru-RU" sz="8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8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внимание</a:t>
            </a:r>
            <a:endParaRPr lang="ru-RU" sz="8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500043"/>
            <a:ext cx="8229600" cy="1285884"/>
          </a:xfrm>
        </p:spPr>
        <p:txBody>
          <a:bodyPr/>
          <a:lstStyle/>
          <a:p>
            <a:pPr algn="ctr"/>
            <a:r>
              <a:rPr lang="ru-RU" i="1" dirty="0" smtClean="0"/>
              <a:t>ДЕКАРТ</a:t>
            </a:r>
            <a:endParaRPr lang="ru-RU" i="1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2844" y="2000240"/>
            <a:ext cx="9001156" cy="464347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900" dirty="0" smtClean="0"/>
              <a:t>В 1637 году вышел в свет главный математический труд Декарта,«Рассуждение о методе» . В этой книге излагалась аналитическая геометрия, а в приложениях — многочисленные результаты в алгебре, геометрии, оптике  и многое другое.</a:t>
            </a:r>
          </a:p>
          <a:p>
            <a:pPr algn="ctr"/>
            <a:r>
              <a:rPr lang="ru-RU" sz="2900" dirty="0" smtClean="0"/>
              <a:t>Создание аналитической геометрии позволило перевести исследование геометрических свойств кривых и тел на алгебраический язык, то есть анализировать уравнение кривой в некоторой системе координат. Этот перевод имел тот недостаток, что теперь надо было аккуратно определять подлинные геометрические свойства, не зависящие от системы координат. </a:t>
            </a:r>
          </a:p>
          <a:p>
            <a:pPr algn="ctr"/>
            <a:r>
              <a:rPr lang="ru-RU" sz="2900" dirty="0" smtClean="0"/>
              <a:t>Комплексные числа ещё не рассматривались Декартом на равных правах с положительными, однако он сформулировал (хотя и не доказал) основную теорему алгебры: общее число вещественных и комплексных корней уравнения равно его степени. Отрицательные корни Декарт по традиции именовал </a:t>
            </a:r>
            <a:r>
              <a:rPr lang="ru-RU" sz="2900" i="1" dirty="0" smtClean="0"/>
              <a:t>ложными</a:t>
            </a:r>
            <a:r>
              <a:rPr lang="ru-RU" sz="2900" dirty="0" smtClean="0"/>
              <a:t>, однако объединял их с положительными термином </a:t>
            </a:r>
            <a:r>
              <a:rPr lang="ru-RU" sz="2900" i="1" dirty="0" smtClean="0"/>
              <a:t>действительные числа</a:t>
            </a:r>
            <a:r>
              <a:rPr lang="ru-RU" sz="2900" dirty="0" smtClean="0"/>
              <a:t>, отделяя от комплексных.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579" y="2071678"/>
            <a:ext cx="4249221" cy="318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199" y="2143116"/>
            <a:ext cx="4153971" cy="311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Типы графиков</a:t>
            </a:r>
            <a:endParaRPr lang="ru-RU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500174"/>
            <a:ext cx="3749040" cy="45720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3950" y="1500174"/>
            <a:ext cx="3749040" cy="45720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27012"/>
            <a:ext cx="7772400" cy="114300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Типы графиков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20889"/>
            <a:ext cx="441649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17814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1439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3200" i="1" dirty="0" smtClean="0"/>
              <a:t>Построить график функц</a:t>
            </a:r>
            <a:r>
              <a:rPr lang="ru-RU" sz="3200" dirty="0" smtClean="0"/>
              <a:t>ии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3200" dirty="0" smtClean="0"/>
          </a:p>
        </p:txBody>
      </p:sp>
      <p:pic>
        <p:nvPicPr>
          <p:cNvPr id="16389" name="Рисунок 3" descr="setk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855812"/>
            <a:ext cx="8405471" cy="597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5292725" y="981075"/>
          <a:ext cx="3143250" cy="1160463"/>
        </p:xfrm>
        <a:graphic>
          <a:graphicData uri="http://schemas.openxmlformats.org/drawingml/2006/table">
            <a:tbl>
              <a:tblPr/>
              <a:tblGrid>
                <a:gridCol w="449263"/>
                <a:gridCol w="449262"/>
                <a:gridCol w="449263"/>
                <a:gridCol w="447675"/>
                <a:gridCol w="449262"/>
                <a:gridCol w="449263"/>
                <a:gridCol w="449262"/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-1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-2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Y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20862767"/>
              </p:ext>
            </p:extLst>
          </p:nvPr>
        </p:nvGraphicFramePr>
        <p:xfrm>
          <a:off x="346048" y="1916832"/>
          <a:ext cx="1579563" cy="725488"/>
        </p:xfrm>
        <a:graphic>
          <a:graphicData uri="http://schemas.openxmlformats.org/presentationml/2006/ole">
            <p:oleObj spid="_x0000_s16391" name="Формула" r:id="rId4" imgW="419100" imgH="228600" progId="Equation.3">
              <p:embed/>
            </p:oleObj>
          </a:graphicData>
        </a:graphic>
      </p:graphicFrame>
      <p:sp>
        <p:nvSpPr>
          <p:cNvPr id="16421" name="Freeform 37"/>
          <p:cNvSpPr>
            <a:spLocks/>
          </p:cNvSpPr>
          <p:nvPr/>
        </p:nvSpPr>
        <p:spPr bwMode="auto">
          <a:xfrm>
            <a:off x="1957388" y="1268413"/>
            <a:ext cx="2366962" cy="3578225"/>
          </a:xfrm>
          <a:custGeom>
            <a:avLst/>
            <a:gdLst>
              <a:gd name="T0" fmla="*/ 2147483647 w 1491"/>
              <a:gd name="T1" fmla="*/ 0 h 2254"/>
              <a:gd name="T2" fmla="*/ 2147483647 w 1491"/>
              <a:gd name="T3" fmla="*/ 2147483647 h 2254"/>
              <a:gd name="T4" fmla="*/ 2147483647 w 1491"/>
              <a:gd name="T5" fmla="*/ 2147483647 h 2254"/>
              <a:gd name="T6" fmla="*/ 2147483647 w 1491"/>
              <a:gd name="T7" fmla="*/ 2147483647 h 2254"/>
              <a:gd name="T8" fmla="*/ 2147483647 w 1491"/>
              <a:gd name="T9" fmla="*/ 2147483647 h 2254"/>
              <a:gd name="T10" fmla="*/ 2147483647 w 1491"/>
              <a:gd name="T11" fmla="*/ 2147483647 h 2254"/>
              <a:gd name="T12" fmla="*/ 0 w 1491"/>
              <a:gd name="T13" fmla="*/ 2147483647 h 2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91"/>
              <a:gd name="T22" fmla="*/ 0 h 2254"/>
              <a:gd name="T23" fmla="*/ 1491 w 1491"/>
              <a:gd name="T24" fmla="*/ 2254 h 2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91" h="2254">
                <a:moveTo>
                  <a:pt x="1491" y="0"/>
                </a:moveTo>
                <a:cubicBezTo>
                  <a:pt x="1404" y="446"/>
                  <a:pt x="1314" y="887"/>
                  <a:pt x="1219" y="1224"/>
                </a:cubicBezTo>
                <a:cubicBezTo>
                  <a:pt x="1124" y="1561"/>
                  <a:pt x="1016" y="1849"/>
                  <a:pt x="919" y="2020"/>
                </a:cubicBezTo>
                <a:cubicBezTo>
                  <a:pt x="822" y="2191"/>
                  <a:pt x="729" y="2254"/>
                  <a:pt x="635" y="2250"/>
                </a:cubicBezTo>
                <a:cubicBezTo>
                  <a:pt x="541" y="2246"/>
                  <a:pt x="435" y="2115"/>
                  <a:pt x="357" y="1995"/>
                </a:cubicBezTo>
                <a:cubicBezTo>
                  <a:pt x="279" y="1875"/>
                  <a:pt x="226" y="1703"/>
                  <a:pt x="167" y="1527"/>
                </a:cubicBezTo>
                <a:cubicBezTo>
                  <a:pt x="108" y="1351"/>
                  <a:pt x="35" y="1059"/>
                  <a:pt x="0" y="936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3" name="Freeform 39"/>
          <p:cNvSpPr>
            <a:spLocks/>
          </p:cNvSpPr>
          <p:nvPr/>
        </p:nvSpPr>
        <p:spPr bwMode="auto">
          <a:xfrm>
            <a:off x="1619250" y="1268413"/>
            <a:ext cx="349250" cy="1528762"/>
          </a:xfrm>
          <a:custGeom>
            <a:avLst/>
            <a:gdLst>
              <a:gd name="T0" fmla="*/ 2147483647 w 220"/>
              <a:gd name="T1" fmla="*/ 2147483647 h 963"/>
              <a:gd name="T2" fmla="*/ 0 w 220"/>
              <a:gd name="T3" fmla="*/ 0 h 963"/>
              <a:gd name="T4" fmla="*/ 0 60000 65536"/>
              <a:gd name="T5" fmla="*/ 0 60000 65536"/>
              <a:gd name="T6" fmla="*/ 0 w 220"/>
              <a:gd name="T7" fmla="*/ 0 h 963"/>
              <a:gd name="T8" fmla="*/ 220 w 220"/>
              <a:gd name="T9" fmla="*/ 963 h 96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0" h="963">
                <a:moveTo>
                  <a:pt x="220" y="963"/>
                </a:moveTo>
                <a:cubicBezTo>
                  <a:pt x="183" y="804"/>
                  <a:pt x="46" y="201"/>
                  <a:pt x="0" y="0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9" name="Oval 35"/>
          <p:cNvSpPr>
            <a:spLocks noChangeArrowheads="1"/>
          </p:cNvSpPr>
          <p:nvPr/>
        </p:nvSpPr>
        <p:spPr bwMode="auto">
          <a:xfrm>
            <a:off x="3419475" y="4437063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20" name="Oval 36"/>
          <p:cNvSpPr>
            <a:spLocks noChangeArrowheads="1"/>
          </p:cNvSpPr>
          <p:nvPr/>
        </p:nvSpPr>
        <p:spPr bwMode="auto">
          <a:xfrm>
            <a:off x="2484438" y="4437063"/>
            <a:ext cx="73025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Oval 37"/>
          <p:cNvSpPr>
            <a:spLocks noChangeArrowheads="1"/>
          </p:cNvSpPr>
          <p:nvPr/>
        </p:nvSpPr>
        <p:spPr bwMode="auto">
          <a:xfrm>
            <a:off x="3851275" y="3284538"/>
            <a:ext cx="71438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22" name="Oval 38"/>
          <p:cNvSpPr>
            <a:spLocks noChangeArrowheads="1"/>
          </p:cNvSpPr>
          <p:nvPr/>
        </p:nvSpPr>
        <p:spPr bwMode="auto">
          <a:xfrm>
            <a:off x="2051050" y="3284538"/>
            <a:ext cx="71438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Oval 39"/>
          <p:cNvSpPr>
            <a:spLocks noChangeArrowheads="1"/>
          </p:cNvSpPr>
          <p:nvPr/>
        </p:nvSpPr>
        <p:spPr bwMode="auto">
          <a:xfrm>
            <a:off x="2987675" y="4797425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24" name="Oval 40"/>
          <p:cNvSpPr>
            <a:spLocks noChangeArrowheads="1"/>
          </p:cNvSpPr>
          <p:nvPr/>
        </p:nvSpPr>
        <p:spPr bwMode="auto">
          <a:xfrm>
            <a:off x="4284663" y="1341438"/>
            <a:ext cx="71437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25" name="Oval 41"/>
          <p:cNvSpPr>
            <a:spLocks noChangeArrowheads="1"/>
          </p:cNvSpPr>
          <p:nvPr/>
        </p:nvSpPr>
        <p:spPr bwMode="auto">
          <a:xfrm>
            <a:off x="1619250" y="1341438"/>
            <a:ext cx="71438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28486619"/>
              </p:ext>
            </p:extLst>
          </p:nvPr>
        </p:nvGraphicFramePr>
        <p:xfrm>
          <a:off x="6086475" y="214290"/>
          <a:ext cx="3057525" cy="642937"/>
        </p:xfrm>
        <a:graphic>
          <a:graphicData uri="http://schemas.openxmlformats.org/presentationml/2006/ole">
            <p:oleObj spid="_x0000_s16392" name="Формула" r:id="rId5" imgW="1016000" imgH="228600" progId="Equation.3">
              <p:embed/>
            </p:oleObj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1" grpId="0" animBg="1"/>
      <p:bldP spid="16423" grpId="0" animBg="1"/>
      <p:bldP spid="16419" grpId="0" animBg="1"/>
      <p:bldP spid="16420" grpId="0" animBg="1"/>
      <p:bldP spid="2" grpId="0" animBg="1"/>
      <p:bldP spid="16422" grpId="0" animBg="1"/>
      <p:bldP spid="3" grpId="0" animBg="1"/>
      <p:bldP spid="16424" grpId="0" animBg="1"/>
      <p:bldP spid="164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69" name="Picture 2" descr="D:\Документы слушателей\Александрова\курсовая работа\set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476250"/>
            <a:ext cx="5910263" cy="605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4429125" y="3214688"/>
          <a:ext cx="1978025" cy="428625"/>
        </p:xfrm>
        <a:graphic>
          <a:graphicData uri="http://schemas.openxmlformats.org/presentationml/2006/ole">
            <p:oleObj spid="_x0000_s18472" name="Формула" r:id="rId4" imgW="647700" imgH="228600" progId="Equation.3">
              <p:embed/>
            </p:oleObj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286379" y="571480"/>
          <a:ext cx="3714774" cy="2205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682"/>
                <a:gridCol w="530682"/>
                <a:gridCol w="530682"/>
                <a:gridCol w="530682"/>
                <a:gridCol w="530682"/>
                <a:gridCol w="530682"/>
                <a:gridCol w="530682"/>
              </a:tblGrid>
              <a:tr h="110252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x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ru-RU" sz="3200" dirty="0"/>
                    </a:p>
                  </a:txBody>
                  <a:tcPr/>
                </a:tc>
              </a:tr>
              <a:tr h="110252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496" name="TextBox 5"/>
          <p:cNvSpPr txBox="1">
            <a:spLocks noChangeArrowheads="1"/>
          </p:cNvSpPr>
          <p:nvPr/>
        </p:nvSpPr>
        <p:spPr bwMode="auto">
          <a:xfrm>
            <a:off x="107950" y="44450"/>
            <a:ext cx="46783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Calibri" pitchFamily="34" charset="0"/>
              </a:rPr>
              <a:t>Построить график</a:t>
            </a:r>
          </a:p>
          <a:p>
            <a:r>
              <a:rPr lang="ru-RU" sz="2800" dirty="0">
                <a:latin typeface="Calibri" pitchFamily="34" charset="0"/>
              </a:rPr>
              <a:t>функции </a:t>
            </a: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1619250" y="476250"/>
          <a:ext cx="1535113" cy="541338"/>
        </p:xfrm>
        <a:graphic>
          <a:graphicData uri="http://schemas.openxmlformats.org/presentationml/2006/ole">
            <p:oleObj spid="_x0000_s18473" name="Формула" r:id="rId5" imgW="647700" imgH="228600" progId="Equation.3">
              <p:embed/>
            </p:oleObj>
          </a:graphicData>
        </a:graphic>
      </p:graphicFrame>
      <p:sp>
        <p:nvSpPr>
          <p:cNvPr id="18468" name="Freeform 36"/>
          <p:cNvSpPr>
            <a:spLocks/>
          </p:cNvSpPr>
          <p:nvPr/>
        </p:nvSpPr>
        <p:spPr bwMode="auto">
          <a:xfrm>
            <a:off x="2700338" y="981075"/>
            <a:ext cx="1893887" cy="3525838"/>
          </a:xfrm>
          <a:custGeom>
            <a:avLst/>
            <a:gdLst>
              <a:gd name="T0" fmla="*/ 2147483647 w 1193"/>
              <a:gd name="T1" fmla="*/ 2147483647 h 2221"/>
              <a:gd name="T2" fmla="*/ 2147483647 w 1193"/>
              <a:gd name="T3" fmla="*/ 2147483647 h 2221"/>
              <a:gd name="T4" fmla="*/ 2147483647 w 1193"/>
              <a:gd name="T5" fmla="*/ 2147483647 h 2221"/>
              <a:gd name="T6" fmla="*/ 2147483647 w 1193"/>
              <a:gd name="T7" fmla="*/ 2147483647 h 2221"/>
              <a:gd name="T8" fmla="*/ 2147483647 w 1193"/>
              <a:gd name="T9" fmla="*/ 2147483647 h 2221"/>
              <a:gd name="T10" fmla="*/ 2147483647 w 1193"/>
              <a:gd name="T11" fmla="*/ 2147483647 h 2221"/>
              <a:gd name="T12" fmla="*/ 0 w 1193"/>
              <a:gd name="T13" fmla="*/ 0 h 22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93"/>
              <a:gd name="T22" fmla="*/ 0 h 2221"/>
              <a:gd name="T23" fmla="*/ 1193 w 1193"/>
              <a:gd name="T24" fmla="*/ 2221 h 22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93" h="2221">
                <a:moveTo>
                  <a:pt x="1193" y="5"/>
                </a:moveTo>
                <a:cubicBezTo>
                  <a:pt x="1163" y="209"/>
                  <a:pt x="1073" y="900"/>
                  <a:pt x="1010" y="1232"/>
                </a:cubicBezTo>
                <a:cubicBezTo>
                  <a:pt x="947" y="1564"/>
                  <a:pt x="883" y="1831"/>
                  <a:pt x="816" y="1996"/>
                </a:cubicBezTo>
                <a:cubicBezTo>
                  <a:pt x="749" y="2161"/>
                  <a:pt x="678" y="2221"/>
                  <a:pt x="610" y="2221"/>
                </a:cubicBezTo>
                <a:cubicBezTo>
                  <a:pt x="542" y="2221"/>
                  <a:pt x="476" y="2162"/>
                  <a:pt x="408" y="1996"/>
                </a:cubicBezTo>
                <a:cubicBezTo>
                  <a:pt x="340" y="1830"/>
                  <a:pt x="271" y="1558"/>
                  <a:pt x="203" y="1225"/>
                </a:cubicBezTo>
                <a:cubicBezTo>
                  <a:pt x="135" y="892"/>
                  <a:pt x="42" y="255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" name="Object 36"/>
          <p:cNvGraphicFramePr>
            <a:graphicFrameLocks noChangeAspect="1"/>
          </p:cNvGraphicFramePr>
          <p:nvPr/>
        </p:nvGraphicFramePr>
        <p:xfrm>
          <a:off x="1835150" y="1268413"/>
          <a:ext cx="852488" cy="465137"/>
        </p:xfrm>
        <a:graphic>
          <a:graphicData uri="http://schemas.openxmlformats.org/presentationml/2006/ole">
            <p:oleObj spid="_x0000_s18474" name="Формула" r:id="rId6" imgW="419100" imgH="228600" progId="Equation.3">
              <p:embed/>
            </p:oleObj>
          </a:graphicData>
        </a:graphic>
      </p:graphicFrame>
      <p:sp>
        <p:nvSpPr>
          <p:cNvPr id="18500" name="Line 68"/>
          <p:cNvSpPr>
            <a:spLocks noChangeShapeType="1"/>
          </p:cNvSpPr>
          <p:nvPr/>
        </p:nvSpPr>
        <p:spPr bwMode="auto">
          <a:xfrm>
            <a:off x="1763713" y="5300663"/>
            <a:ext cx="5040312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01" name="Oval 69"/>
          <p:cNvSpPr>
            <a:spLocks noChangeArrowheads="1"/>
          </p:cNvSpPr>
          <p:nvPr/>
        </p:nvSpPr>
        <p:spPr bwMode="auto">
          <a:xfrm>
            <a:off x="3635375" y="5229225"/>
            <a:ext cx="71438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502" name="Oval 70"/>
          <p:cNvSpPr>
            <a:spLocks noChangeArrowheads="1"/>
          </p:cNvSpPr>
          <p:nvPr/>
        </p:nvSpPr>
        <p:spPr bwMode="auto">
          <a:xfrm>
            <a:off x="4284663" y="3644900"/>
            <a:ext cx="71437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503" name="Oval 71"/>
          <p:cNvSpPr>
            <a:spLocks noChangeArrowheads="1"/>
          </p:cNvSpPr>
          <p:nvPr/>
        </p:nvSpPr>
        <p:spPr bwMode="auto">
          <a:xfrm>
            <a:off x="2987675" y="3644900"/>
            <a:ext cx="71438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504" name="Oval 72"/>
          <p:cNvSpPr>
            <a:spLocks noChangeArrowheads="1"/>
          </p:cNvSpPr>
          <p:nvPr/>
        </p:nvSpPr>
        <p:spPr bwMode="auto">
          <a:xfrm>
            <a:off x="4572000" y="1773238"/>
            <a:ext cx="71438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505" name="Oval 73"/>
          <p:cNvSpPr>
            <a:spLocks noChangeArrowheads="1"/>
          </p:cNvSpPr>
          <p:nvPr/>
        </p:nvSpPr>
        <p:spPr bwMode="auto">
          <a:xfrm>
            <a:off x="3276600" y="4868863"/>
            <a:ext cx="71438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506" name="Oval 74"/>
          <p:cNvSpPr>
            <a:spLocks noChangeArrowheads="1"/>
          </p:cNvSpPr>
          <p:nvPr/>
        </p:nvSpPr>
        <p:spPr bwMode="auto">
          <a:xfrm>
            <a:off x="3924300" y="4868863"/>
            <a:ext cx="71438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507" name="Oval 75"/>
          <p:cNvSpPr>
            <a:spLocks noChangeArrowheads="1"/>
          </p:cNvSpPr>
          <p:nvPr/>
        </p:nvSpPr>
        <p:spPr bwMode="auto">
          <a:xfrm>
            <a:off x="2700338" y="1773238"/>
            <a:ext cx="71437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41499E-6 L -0.00121 0.110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00" grpId="0" animBg="1"/>
      <p:bldP spid="18501" grpId="0" animBg="1"/>
      <p:bldP spid="18502" grpId="0" animBg="1"/>
      <p:bldP spid="18503" grpId="0" animBg="1"/>
      <p:bldP spid="18504" grpId="0" animBg="1"/>
      <p:bldP spid="18505" grpId="0" animBg="1"/>
      <p:bldP spid="18506" grpId="0" animBg="1"/>
      <p:bldP spid="185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3" name="Rectang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 dirty="0" smtClean="0"/>
              <a:t>Построить график функции</a:t>
            </a:r>
            <a:br>
              <a:rPr lang="ru-RU" sz="4000" i="1" dirty="0" smtClean="0"/>
            </a:br>
            <a:endParaRPr lang="ru-RU" sz="4000" i="1" dirty="0" smtClean="0"/>
          </a:p>
        </p:txBody>
      </p:sp>
      <p:sp>
        <p:nvSpPr>
          <p:cNvPr id="47114" name="Rectangle 3"/>
          <p:cNvSpPr>
            <a:spLocks noGrp="1"/>
          </p:cNvSpPr>
          <p:nvPr>
            <p:ph type="body" sz="half" idx="1"/>
          </p:nvPr>
        </p:nvSpPr>
        <p:spPr>
          <a:xfrm>
            <a:off x="468313" y="1557338"/>
            <a:ext cx="8280400" cy="4464050"/>
          </a:xfrm>
        </p:spPr>
        <p:txBody>
          <a:bodyPr/>
          <a:lstStyle/>
          <a:p>
            <a:r>
              <a:rPr lang="ru-RU" sz="2800" smtClean="0"/>
              <a:t>Строим сдвигом графика функции</a:t>
            </a:r>
          </a:p>
          <a:p>
            <a:pPr>
              <a:buFont typeface="Arial" charset="0"/>
              <a:buNone/>
            </a:pPr>
            <a:r>
              <a:rPr lang="ru-RU" sz="2800" smtClean="0"/>
              <a:t>на 3 единицы вправо и на 1 единицу вниз</a:t>
            </a:r>
          </a:p>
        </p:txBody>
      </p:sp>
      <p:graphicFrame>
        <p:nvGraphicFramePr>
          <p:cNvPr id="47109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300788" y="1484313"/>
          <a:ext cx="1366837" cy="647700"/>
        </p:xfrm>
        <a:graphic>
          <a:graphicData uri="http://schemas.openxmlformats.org/presentationml/2006/ole">
            <p:oleObj spid="_x0000_s47115" name="Формула" r:id="rId3" imgW="482391" imgH="228501" progId="Equation.3">
              <p:embed/>
            </p:oleObj>
          </a:graphicData>
        </a:graphic>
      </p:graphicFrame>
      <p:graphicFrame>
        <p:nvGraphicFramePr>
          <p:cNvPr id="47112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140200" y="836613"/>
          <a:ext cx="2222500" cy="555625"/>
        </p:xfrm>
        <a:graphic>
          <a:graphicData uri="http://schemas.openxmlformats.org/presentationml/2006/ole">
            <p:oleObj spid="_x0000_s47116" name="Формула" r:id="rId4" imgW="914400" imgH="228600" progId="Equation.3">
              <p:embed/>
            </p:oleObj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4" grpId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8" name="Picture 2" descr="D:\Документы слушателей\Александрова\курсовая работа\set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4763" y="1846263"/>
            <a:ext cx="4052887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3" descr="D:\Документы слушателей\Александрова\курсовая работа\set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285750"/>
            <a:ext cx="777875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>
            <a:hlinkClick r:id="rId4" action="ppaction://hlinksldjump"/>
          </p:cNvPr>
          <p:cNvGraphicFramePr>
            <a:graphicFrameLocks noChangeAspect="1"/>
          </p:cNvGraphicFramePr>
          <p:nvPr/>
        </p:nvGraphicFramePr>
        <p:xfrm>
          <a:off x="6588125" y="115888"/>
          <a:ext cx="1771650" cy="442912"/>
        </p:xfrm>
        <a:graphic>
          <a:graphicData uri="http://schemas.openxmlformats.org/presentationml/2006/ole">
            <p:oleObj spid="_x0000_s21521" name="Формула" r:id="rId5" imgW="914400" imgH="228600" progId="Equation.3">
              <p:embed/>
            </p:oleObj>
          </a:graphicData>
        </a:graphic>
      </p:graphicFrame>
      <p:sp>
        <p:nvSpPr>
          <p:cNvPr id="21513" name="Freeform 9"/>
          <p:cNvSpPr>
            <a:spLocks/>
          </p:cNvSpPr>
          <p:nvPr/>
        </p:nvSpPr>
        <p:spPr bwMode="auto">
          <a:xfrm>
            <a:off x="2124075" y="500063"/>
            <a:ext cx="2592388" cy="3792537"/>
          </a:xfrm>
          <a:custGeom>
            <a:avLst/>
            <a:gdLst>
              <a:gd name="T0" fmla="*/ 2147483647 w 1633"/>
              <a:gd name="T1" fmla="*/ 2147483647 h 2389"/>
              <a:gd name="T2" fmla="*/ 2147483647 w 1633"/>
              <a:gd name="T3" fmla="*/ 2147483647 h 2389"/>
              <a:gd name="T4" fmla="*/ 2147483647 w 1633"/>
              <a:gd name="T5" fmla="*/ 2147483647 h 2389"/>
              <a:gd name="T6" fmla="*/ 2147483647 w 1633"/>
              <a:gd name="T7" fmla="*/ 2147483647 h 2389"/>
              <a:gd name="T8" fmla="*/ 2147483647 w 1633"/>
              <a:gd name="T9" fmla="*/ 2147483647 h 2389"/>
              <a:gd name="T10" fmla="*/ 2147483647 w 1633"/>
              <a:gd name="T11" fmla="*/ 2147483647 h 2389"/>
              <a:gd name="T12" fmla="*/ 2147483647 w 1633"/>
              <a:gd name="T13" fmla="*/ 2147483647 h 2389"/>
              <a:gd name="T14" fmla="*/ 2147483647 w 1633"/>
              <a:gd name="T15" fmla="*/ 2147483647 h 23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33"/>
              <a:gd name="T25" fmla="*/ 0 h 2389"/>
              <a:gd name="T26" fmla="*/ 1633 w 1633"/>
              <a:gd name="T27" fmla="*/ 2389 h 238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33" h="2389">
                <a:moveTo>
                  <a:pt x="1633" y="167"/>
                </a:moveTo>
                <a:cubicBezTo>
                  <a:pt x="1542" y="635"/>
                  <a:pt x="1452" y="1104"/>
                  <a:pt x="1361" y="1437"/>
                </a:cubicBezTo>
                <a:cubicBezTo>
                  <a:pt x="1270" y="1770"/>
                  <a:pt x="1179" y="2004"/>
                  <a:pt x="1088" y="2163"/>
                </a:cubicBezTo>
                <a:cubicBezTo>
                  <a:pt x="997" y="2322"/>
                  <a:pt x="907" y="2389"/>
                  <a:pt x="816" y="2389"/>
                </a:cubicBezTo>
                <a:cubicBezTo>
                  <a:pt x="725" y="2389"/>
                  <a:pt x="627" y="2322"/>
                  <a:pt x="544" y="2163"/>
                </a:cubicBezTo>
                <a:cubicBezTo>
                  <a:pt x="461" y="2004"/>
                  <a:pt x="400" y="1762"/>
                  <a:pt x="317" y="1437"/>
                </a:cubicBezTo>
                <a:cubicBezTo>
                  <a:pt x="234" y="1112"/>
                  <a:pt x="90" y="424"/>
                  <a:pt x="45" y="212"/>
                </a:cubicBezTo>
                <a:cubicBezTo>
                  <a:pt x="0" y="0"/>
                  <a:pt x="22" y="83"/>
                  <a:pt x="45" y="167"/>
                </a:cubicBez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1" name="Text Box 10"/>
          <p:cNvSpPr txBox="1">
            <a:spLocks noChangeArrowheads="1"/>
          </p:cNvSpPr>
          <p:nvPr/>
        </p:nvSpPr>
        <p:spPr bwMode="auto">
          <a:xfrm>
            <a:off x="3419475" y="188913"/>
            <a:ext cx="3457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Построить график функции</a:t>
            </a:r>
          </a:p>
        </p:txBody>
      </p:sp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4787900" y="827088"/>
          <a:ext cx="863600" cy="469900"/>
        </p:xfrm>
        <a:graphic>
          <a:graphicData uri="http://schemas.openxmlformats.org/presentationml/2006/ole">
            <p:oleObj spid="_x0000_s21522" name="Формула" r:id="rId6" imgW="419100" imgH="228600" progId="Equation.3">
              <p:embed/>
            </p:oleObj>
          </a:graphicData>
        </a:graphic>
      </p:graphicFrame>
      <p:graphicFrame>
        <p:nvGraphicFramePr>
          <p:cNvPr id="2" name="Object 13">
            <a:hlinkClick r:id="rId4" action="ppaction://hlinksldjump"/>
          </p:cNvPr>
          <p:cNvGraphicFramePr>
            <a:graphicFrameLocks noChangeAspect="1"/>
          </p:cNvGraphicFramePr>
          <p:nvPr/>
        </p:nvGraphicFramePr>
        <p:xfrm>
          <a:off x="5580063" y="3500438"/>
          <a:ext cx="1771650" cy="442912"/>
        </p:xfrm>
        <a:graphic>
          <a:graphicData uri="http://schemas.openxmlformats.org/presentationml/2006/ole">
            <p:oleObj spid="_x0000_s21523" name="Формула" r:id="rId7" imgW="914400" imgH="228600" progId="Equation.3">
              <p:embed/>
            </p:oleObj>
          </a:graphicData>
        </a:graphic>
      </p:graphicFrame>
      <p:sp>
        <p:nvSpPr>
          <p:cNvPr id="21523" name="Line 19"/>
          <p:cNvSpPr>
            <a:spLocks noChangeShapeType="1"/>
          </p:cNvSpPr>
          <p:nvPr/>
        </p:nvSpPr>
        <p:spPr bwMode="auto">
          <a:xfrm flipH="1">
            <a:off x="4643438" y="549275"/>
            <a:ext cx="73025" cy="57594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900113" y="4724400"/>
            <a:ext cx="712787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5" name="Oval 21"/>
          <p:cNvSpPr>
            <a:spLocks noChangeArrowheads="1"/>
          </p:cNvSpPr>
          <p:nvPr/>
        </p:nvSpPr>
        <p:spPr bwMode="auto">
          <a:xfrm>
            <a:off x="4643438" y="4652963"/>
            <a:ext cx="71437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26" name="Oval 22"/>
          <p:cNvSpPr>
            <a:spLocks noChangeArrowheads="1"/>
          </p:cNvSpPr>
          <p:nvPr/>
        </p:nvSpPr>
        <p:spPr bwMode="auto">
          <a:xfrm>
            <a:off x="5076825" y="4292600"/>
            <a:ext cx="71438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27" name="Oval 23"/>
          <p:cNvSpPr>
            <a:spLocks noChangeArrowheads="1"/>
          </p:cNvSpPr>
          <p:nvPr/>
        </p:nvSpPr>
        <p:spPr bwMode="auto">
          <a:xfrm>
            <a:off x="4211638" y="4292600"/>
            <a:ext cx="71437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28" name="Oval 24"/>
          <p:cNvSpPr>
            <a:spLocks noChangeArrowheads="1"/>
          </p:cNvSpPr>
          <p:nvPr/>
        </p:nvSpPr>
        <p:spPr bwMode="auto">
          <a:xfrm>
            <a:off x="5435600" y="3141663"/>
            <a:ext cx="71438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29" name="Oval 25"/>
          <p:cNvSpPr>
            <a:spLocks noChangeArrowheads="1"/>
          </p:cNvSpPr>
          <p:nvPr/>
        </p:nvSpPr>
        <p:spPr bwMode="auto">
          <a:xfrm>
            <a:off x="3779838" y="3141663"/>
            <a:ext cx="71437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Oval 24"/>
          <p:cNvSpPr>
            <a:spLocks noChangeArrowheads="1"/>
          </p:cNvSpPr>
          <p:nvPr/>
        </p:nvSpPr>
        <p:spPr bwMode="auto">
          <a:xfrm>
            <a:off x="5867400" y="1125538"/>
            <a:ext cx="71438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Oval 24"/>
          <p:cNvSpPr>
            <a:spLocks noChangeArrowheads="1"/>
          </p:cNvSpPr>
          <p:nvPr/>
        </p:nvSpPr>
        <p:spPr bwMode="auto">
          <a:xfrm>
            <a:off x="3419475" y="1125538"/>
            <a:ext cx="71438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671 L 0.13403 0.05992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  <p:bldP spid="21523" grpId="0" animBg="1"/>
      <p:bldP spid="21524" grpId="0" animBg="1"/>
      <p:bldP spid="21525" grpId="0" animBg="1"/>
      <p:bldP spid="21526" grpId="0" animBg="1"/>
      <p:bldP spid="21527" grpId="0" animBg="1"/>
      <p:bldP spid="21528" grpId="0" animBg="1"/>
      <p:bldP spid="21529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2" descr="D:\Документы слушателей\Александрова\курсовая работа\set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713" y="571500"/>
            <a:ext cx="7229475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64163" y="2420938"/>
          <a:ext cx="1289050" cy="400050"/>
        </p:xfrm>
        <a:graphic>
          <a:graphicData uri="http://schemas.openxmlformats.org/presentationml/2006/ole">
            <p:oleObj spid="_x0000_s19469" name="Формула" r:id="rId4" imgW="736600" imgH="228600" progId="Equation.3">
              <p:embed/>
            </p:oleObj>
          </a:graphicData>
        </a:graphic>
      </p:graphicFrame>
      <p:sp>
        <p:nvSpPr>
          <p:cNvPr id="19467" name="TextBox 4"/>
          <p:cNvSpPr txBox="1">
            <a:spLocks noChangeArrowheads="1"/>
          </p:cNvSpPr>
          <p:nvPr/>
        </p:nvSpPr>
        <p:spPr bwMode="auto">
          <a:xfrm>
            <a:off x="3643313" y="0"/>
            <a:ext cx="51435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i="1" dirty="0">
                <a:latin typeface="Calibri" pitchFamily="34" charset="0"/>
              </a:rPr>
              <a:t>Построить график функции 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6000750" y="642918"/>
          <a:ext cx="2813050" cy="500066"/>
        </p:xfrm>
        <a:graphic>
          <a:graphicData uri="http://schemas.openxmlformats.org/presentationml/2006/ole">
            <p:oleObj spid="_x0000_s19470" name="Формула" r:id="rId5" imgW="736600" imgH="228600" progId="Equation.3">
              <p:embed/>
            </p:oleObj>
          </a:graphicData>
        </a:graphic>
      </p:graphicFrame>
      <p:sp>
        <p:nvSpPr>
          <p:cNvPr id="19465" name="Freeform 9"/>
          <p:cNvSpPr>
            <a:spLocks/>
          </p:cNvSpPr>
          <p:nvPr/>
        </p:nvSpPr>
        <p:spPr bwMode="auto">
          <a:xfrm>
            <a:off x="2195513" y="1052513"/>
            <a:ext cx="2376487" cy="3289300"/>
          </a:xfrm>
          <a:custGeom>
            <a:avLst/>
            <a:gdLst>
              <a:gd name="T0" fmla="*/ 2147483647 w 1497"/>
              <a:gd name="T1" fmla="*/ 0 h 2072"/>
              <a:gd name="T2" fmla="*/ 2147483647 w 1497"/>
              <a:gd name="T3" fmla="*/ 2147483647 h 2072"/>
              <a:gd name="T4" fmla="*/ 2147483647 w 1497"/>
              <a:gd name="T5" fmla="*/ 2147483647 h 2072"/>
              <a:gd name="T6" fmla="*/ 2147483647 w 1497"/>
              <a:gd name="T7" fmla="*/ 2147483647 h 2072"/>
              <a:gd name="T8" fmla="*/ 2147483647 w 1497"/>
              <a:gd name="T9" fmla="*/ 2147483647 h 2072"/>
              <a:gd name="T10" fmla="*/ 2147483647 w 1497"/>
              <a:gd name="T11" fmla="*/ 2147483647 h 2072"/>
              <a:gd name="T12" fmla="*/ 0 w 1497"/>
              <a:gd name="T13" fmla="*/ 0 h 20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97"/>
              <a:gd name="T22" fmla="*/ 0 h 2072"/>
              <a:gd name="T23" fmla="*/ 1497 w 1497"/>
              <a:gd name="T24" fmla="*/ 2072 h 20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97" h="2072">
                <a:moveTo>
                  <a:pt x="1497" y="0"/>
                </a:moveTo>
                <a:cubicBezTo>
                  <a:pt x="1402" y="412"/>
                  <a:pt x="1309" y="828"/>
                  <a:pt x="1225" y="1134"/>
                </a:cubicBezTo>
                <a:cubicBezTo>
                  <a:pt x="1141" y="1440"/>
                  <a:pt x="1075" y="1682"/>
                  <a:pt x="996" y="1838"/>
                </a:cubicBezTo>
                <a:cubicBezTo>
                  <a:pt x="917" y="1994"/>
                  <a:pt x="835" y="2072"/>
                  <a:pt x="752" y="2068"/>
                </a:cubicBezTo>
                <a:cubicBezTo>
                  <a:pt x="669" y="2064"/>
                  <a:pt x="579" y="1971"/>
                  <a:pt x="499" y="1815"/>
                </a:cubicBezTo>
                <a:cubicBezTo>
                  <a:pt x="419" y="1659"/>
                  <a:pt x="355" y="1437"/>
                  <a:pt x="272" y="1134"/>
                </a:cubicBezTo>
                <a:cubicBezTo>
                  <a:pt x="189" y="831"/>
                  <a:pt x="45" y="189"/>
                  <a:pt x="0" y="0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1116013" y="1268413"/>
          <a:ext cx="1008062" cy="549275"/>
        </p:xfrm>
        <a:graphic>
          <a:graphicData uri="http://schemas.openxmlformats.org/presentationml/2006/ole">
            <p:oleObj spid="_x0000_s19471" name="Формула" r:id="rId6" imgW="419100" imgH="228600" progId="Equation.3">
              <p:embed/>
            </p:oleObj>
          </a:graphicData>
        </a:graphic>
      </p:graphicFrame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4140200" y="1052513"/>
            <a:ext cx="0" cy="475297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5647E-6 L 0.08472 -3.35647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917</TotalTime>
  <Words>186</Words>
  <Application>Microsoft Office PowerPoint</Application>
  <PresentationFormat>Экран (4:3)</PresentationFormat>
  <Paragraphs>68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Открытая</vt:lpstr>
      <vt:lpstr>Формула</vt:lpstr>
      <vt:lpstr>Построение графика квадратичной функции сдвигом</vt:lpstr>
      <vt:lpstr>ДЕКАРТ</vt:lpstr>
      <vt:lpstr>Типы графиков</vt:lpstr>
      <vt:lpstr>Типы графиков</vt:lpstr>
      <vt:lpstr>Построить график функции  </vt:lpstr>
      <vt:lpstr>Слайд 6</vt:lpstr>
      <vt:lpstr>Построить график функции </vt:lpstr>
      <vt:lpstr>Слайд 8</vt:lpstr>
      <vt:lpstr>Слайд 9</vt:lpstr>
      <vt:lpstr>Слайд 10</vt:lpstr>
      <vt:lpstr>Примеры сдвигов.</vt:lpstr>
      <vt:lpstr>Квадратичная функция</vt:lpstr>
      <vt:lpstr>Квадратичная функция</vt:lpstr>
      <vt:lpstr>Квадратичная функция</vt:lpstr>
      <vt:lpstr>Квадратичная функция</vt:lpstr>
      <vt:lpstr>Квадратичная функция</vt:lpstr>
      <vt:lpstr>Функция содержащая знак модуля.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Построение графика квадратичной функции сдвигом</dc:title>
  <dc:creator>User</dc:creator>
  <cp:lastModifiedBy>Учитель</cp:lastModifiedBy>
  <cp:revision>64</cp:revision>
  <dcterms:created xsi:type="dcterms:W3CDTF">2009-10-15T12:01:49Z</dcterms:created>
  <dcterms:modified xsi:type="dcterms:W3CDTF">2018-03-10T05:51:07Z</dcterms:modified>
</cp:coreProperties>
</file>